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Thin"/>
      <p:regular r:id="rId23"/>
      <p:bold r:id="rId24"/>
      <p:italic r:id="rId25"/>
      <p:boldItalic r:id="rId26"/>
    </p:embeddedFont>
    <p:embeddedFont>
      <p:font typeface="Roboto Medium"/>
      <p:regular r:id="rId27"/>
      <p:bold r:id="rId28"/>
      <p:italic r:id="rId29"/>
      <p:boldItalic r:id="rId30"/>
    </p:embeddedFont>
    <p:embeddedFont>
      <p:font typeface="Roboto"/>
      <p:regular r:id="rId31"/>
      <p:bold r:id="rId32"/>
      <p:italic r:id="rId33"/>
      <p:boldItalic r:id="rId34"/>
    </p:embeddedFont>
    <p:embeddedFont>
      <p:font typeface="Montserrat"/>
      <p:regular r:id="rId35"/>
      <p:bold r:id="rId36"/>
      <p:italic r:id="rId37"/>
      <p:boldItalic r:id="rId38"/>
    </p:embeddedFont>
    <p:embeddedFont>
      <p:font typeface="Lato"/>
      <p:regular r:id="rId39"/>
      <p:bold r:id="rId40"/>
      <p:italic r:id="rId41"/>
      <p:boldItalic r:id="rId42"/>
    </p:embeddedFont>
    <p:embeddedFont>
      <p:font typeface="Pacifico"/>
      <p:regular r:id="rId43"/>
    </p:embeddedFont>
    <p:embeddedFont>
      <p:font typeface="Oswald"/>
      <p:regular r:id="rId44"/>
      <p:bold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44" Type="http://schemas.openxmlformats.org/officeDocument/2006/relationships/font" Target="fonts/Oswald-regular.fntdata"/><Relationship Id="rId21" Type="http://schemas.openxmlformats.org/officeDocument/2006/relationships/slide" Target="slides/slide16.xml"/><Relationship Id="rId43" Type="http://schemas.openxmlformats.org/officeDocument/2006/relationships/font" Target="fonts/Pacifico-regular.fntdata"/><Relationship Id="rId24" Type="http://schemas.openxmlformats.org/officeDocument/2006/relationships/font" Target="fonts/RobotoThin-bold.fntdata"/><Relationship Id="rId23" Type="http://schemas.openxmlformats.org/officeDocument/2006/relationships/font" Target="fonts/RobotoThin-regular.fntdata"/><Relationship Id="rId45" Type="http://schemas.openxmlformats.org/officeDocument/2006/relationships/font" Target="fonts/Oswa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Thin-boldItalic.fntdata"/><Relationship Id="rId25" Type="http://schemas.openxmlformats.org/officeDocument/2006/relationships/font" Target="fonts/RobotoThin-italic.fntdata"/><Relationship Id="rId28" Type="http://schemas.openxmlformats.org/officeDocument/2006/relationships/font" Target="fonts/RobotoMedium-bold.fntdata"/><Relationship Id="rId27" Type="http://schemas.openxmlformats.org/officeDocument/2006/relationships/font" Target="fonts/Roboto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edium-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font" Target="fonts/RobotoMedium-boldItalic.fntdata"/><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Montserrat-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Montserrat-italic.fntdata"/><Relationship Id="rId14" Type="http://schemas.openxmlformats.org/officeDocument/2006/relationships/slide" Target="slides/slide9.xml"/><Relationship Id="rId36" Type="http://schemas.openxmlformats.org/officeDocument/2006/relationships/font" Target="fonts/Montserrat-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Montserra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4959609efa_0_2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4959609efa_0_2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4959609efa_7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4959609efa_7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496795466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496795466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4959609efa_7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4959609efa_7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4959609efa_7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4959609efa_7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4959609efa_7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4959609efa_7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4959609efa_7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959609efa_7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4959609efa_7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4959609efa_7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4959609efa_7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4959609efa_7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4959609efa_0_2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4959609efa_0_2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4959609efa_0_1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4959609efa_0_1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4959609efa_0_2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4959609efa_0_2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4959609efa_0_20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4959609efa_0_20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4959609efa_0_2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959609efa_0_2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4.jpg"/><Relationship Id="rId4" Type="http://schemas.openxmlformats.org/officeDocument/2006/relationships/image" Target="../media/image12.jpg"/><Relationship Id="rId5" Type="http://schemas.openxmlformats.org/officeDocument/2006/relationships/image" Target="../media/image10.jpg"/><Relationship Id="rId6" Type="http://schemas.openxmlformats.org/officeDocument/2006/relationships/image" Target="../media/image11.jpg"/><Relationship Id="rId7"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101700" y="43177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FoodSquare</a:t>
            </a:r>
            <a:endParaRPr/>
          </a:p>
        </p:txBody>
      </p:sp>
      <p:sp>
        <p:nvSpPr>
          <p:cNvPr id="135" name="Google Shape;135;p13"/>
          <p:cNvSpPr txBox="1"/>
          <p:nvPr>
            <p:ph idx="1" type="subTitle"/>
          </p:nvPr>
        </p:nvSpPr>
        <p:spPr>
          <a:xfrm>
            <a:off x="5040400" y="201067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Requirement Analysis &amp; Use Case Diagram</a:t>
            </a:r>
            <a:endParaRPr/>
          </a:p>
        </p:txBody>
      </p:sp>
      <p:sp>
        <p:nvSpPr>
          <p:cNvPr id="136" name="Google Shape;136;p13"/>
          <p:cNvSpPr txBox="1"/>
          <p:nvPr>
            <p:ph idx="1" type="subTitle"/>
          </p:nvPr>
        </p:nvSpPr>
        <p:spPr>
          <a:xfrm>
            <a:off x="5660725" y="2969375"/>
            <a:ext cx="2946600" cy="14370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Oswald"/>
              <a:buChar char="●"/>
            </a:pPr>
            <a:r>
              <a:rPr lang="en-GB" sz="1400">
                <a:latin typeface="Oswald"/>
                <a:ea typeface="Oswald"/>
                <a:cs typeface="Oswald"/>
                <a:sym typeface="Oswald"/>
              </a:rPr>
              <a:t>Masum Rahman(1505014)</a:t>
            </a:r>
            <a:endParaRPr sz="1400">
              <a:latin typeface="Oswald"/>
              <a:ea typeface="Oswald"/>
              <a:cs typeface="Oswald"/>
              <a:sym typeface="Oswald"/>
            </a:endParaRPr>
          </a:p>
          <a:p>
            <a:pPr indent="-317500" lvl="0" marL="457200" rtl="0" algn="l">
              <a:lnSpc>
                <a:spcPct val="115000"/>
              </a:lnSpc>
              <a:spcBef>
                <a:spcPts val="0"/>
              </a:spcBef>
              <a:spcAft>
                <a:spcPts val="0"/>
              </a:spcAft>
              <a:buSzPts val="1400"/>
              <a:buFont typeface="Oswald"/>
              <a:buChar char="●"/>
            </a:pPr>
            <a:r>
              <a:rPr lang="en-GB" sz="1400">
                <a:latin typeface="Oswald"/>
                <a:ea typeface="Oswald"/>
                <a:cs typeface="Oswald"/>
                <a:sym typeface="Oswald"/>
              </a:rPr>
              <a:t>Subangkar</a:t>
            </a:r>
            <a:r>
              <a:rPr lang="en-GB" sz="1400">
                <a:latin typeface="Oswald"/>
                <a:ea typeface="Oswald"/>
                <a:cs typeface="Oswald"/>
                <a:sym typeface="Oswald"/>
              </a:rPr>
              <a:t> Karmaker</a:t>
            </a:r>
            <a:r>
              <a:rPr lang="en-GB" sz="1400">
                <a:latin typeface="Oswald"/>
                <a:ea typeface="Oswald"/>
                <a:cs typeface="Oswald"/>
                <a:sym typeface="Oswald"/>
              </a:rPr>
              <a:t>(1505015)</a:t>
            </a:r>
            <a:endParaRPr sz="1400">
              <a:latin typeface="Oswald"/>
              <a:ea typeface="Oswald"/>
              <a:cs typeface="Oswald"/>
              <a:sym typeface="Oswald"/>
            </a:endParaRPr>
          </a:p>
          <a:p>
            <a:pPr indent="-317500" lvl="0" marL="457200" rtl="0" algn="l">
              <a:lnSpc>
                <a:spcPct val="115000"/>
              </a:lnSpc>
              <a:spcBef>
                <a:spcPts val="0"/>
              </a:spcBef>
              <a:spcAft>
                <a:spcPts val="0"/>
              </a:spcAft>
              <a:buSzPts val="1400"/>
              <a:buFont typeface="Oswald"/>
              <a:buChar char="●"/>
            </a:pPr>
            <a:r>
              <a:rPr lang="en-GB" sz="1400">
                <a:latin typeface="Oswald"/>
                <a:ea typeface="Oswald"/>
                <a:cs typeface="Oswald"/>
                <a:sym typeface="Oswald"/>
              </a:rPr>
              <a:t>Mohaimin Saquib(1505018)</a:t>
            </a:r>
            <a:endParaRPr sz="1400">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22"/>
          <p:cNvSpPr txBox="1"/>
          <p:nvPr>
            <p:ph type="title"/>
          </p:nvPr>
        </p:nvSpPr>
        <p:spPr>
          <a:xfrm>
            <a:off x="1297500" y="2526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1" name="Google Shape;221;p22"/>
          <p:cNvPicPr preferRelativeResize="0"/>
          <p:nvPr/>
        </p:nvPicPr>
        <p:blipFill>
          <a:blip r:embed="rId3">
            <a:alphaModFix/>
          </a:blip>
          <a:stretch>
            <a:fillRect/>
          </a:stretch>
        </p:blipFill>
        <p:spPr>
          <a:xfrm>
            <a:off x="0" y="0"/>
            <a:ext cx="9144005"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pic>
        <p:nvPicPr>
          <p:cNvPr id="226" name="Google Shape;226;p23"/>
          <p:cNvPicPr preferRelativeResize="0"/>
          <p:nvPr/>
        </p:nvPicPr>
        <p:blipFill>
          <a:blip r:embed="rId3">
            <a:alphaModFix/>
          </a:blip>
          <a:stretch>
            <a:fillRect/>
          </a:stretch>
        </p:blipFill>
        <p:spPr>
          <a:xfrm>
            <a:off x="0" y="0"/>
            <a:ext cx="9144004" cy="51434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pic>
        <p:nvPicPr>
          <p:cNvPr id="231" name="Google Shape;231;p2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pic>
        <p:nvPicPr>
          <p:cNvPr id="236" name="Google Shape;236;p2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pic>
        <p:nvPicPr>
          <p:cNvPr id="241" name="Google Shape;241;p26"/>
          <p:cNvPicPr preferRelativeResize="0"/>
          <p:nvPr/>
        </p:nvPicPr>
        <p:blipFill>
          <a:blip r:embed="rId3">
            <a:alphaModFix/>
          </a:blip>
          <a:stretch>
            <a:fillRect/>
          </a:stretch>
        </p:blipFill>
        <p:spPr>
          <a:xfrm>
            <a:off x="0" y="0"/>
            <a:ext cx="9143997"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pic>
        <p:nvPicPr>
          <p:cNvPr id="246" name="Google Shape;246;p27"/>
          <p:cNvPicPr preferRelativeResize="0"/>
          <p:nvPr/>
        </p:nvPicPr>
        <p:blipFill>
          <a:blip r:embed="rId3">
            <a:alphaModFix/>
          </a:blip>
          <a:stretch>
            <a:fillRect/>
          </a:stretch>
        </p:blipFill>
        <p:spPr>
          <a:xfrm>
            <a:off x="0" y="0"/>
            <a:ext cx="9144003"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pic>
        <p:nvPicPr>
          <p:cNvPr id="251" name="Google Shape;251;p2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29"/>
          <p:cNvSpPr txBox="1"/>
          <p:nvPr>
            <p:ph type="title"/>
          </p:nvPr>
        </p:nvSpPr>
        <p:spPr>
          <a:xfrm>
            <a:off x="1003525" y="174670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257" name="Google Shape;257;p29"/>
          <p:cNvGrpSpPr/>
          <p:nvPr/>
        </p:nvGrpSpPr>
        <p:grpSpPr>
          <a:xfrm>
            <a:off x="4066820" y="1553491"/>
            <a:ext cx="3159984" cy="2439109"/>
            <a:chOff x="3553042" y="1657806"/>
            <a:chExt cx="3461100" cy="2671532"/>
          </a:xfrm>
        </p:grpSpPr>
        <p:sp>
          <p:nvSpPr>
            <p:cNvPr id="258" name="Google Shape;258;p2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66" name="Google Shape;266;p29"/>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67" name="Google Shape;267;p29"/>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29"/>
          <p:cNvGrpSpPr/>
          <p:nvPr/>
        </p:nvGrpSpPr>
        <p:grpSpPr>
          <a:xfrm>
            <a:off x="6762480" y="2546254"/>
            <a:ext cx="1024386" cy="1522884"/>
            <a:chOff x="6505573" y="2745170"/>
            <a:chExt cx="1122000" cy="1668000"/>
          </a:xfrm>
        </p:grpSpPr>
        <p:sp>
          <p:nvSpPr>
            <p:cNvPr id="269" name="Google Shape;269;p29"/>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73" name="Google Shape;273;p29"/>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274" name="Google Shape;274;p29"/>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9"/>
          <p:cNvGrpSpPr/>
          <p:nvPr/>
        </p:nvGrpSpPr>
        <p:grpSpPr>
          <a:xfrm>
            <a:off x="6405845" y="3121897"/>
            <a:ext cx="520684" cy="1036470"/>
            <a:chOff x="9543736" y="4486132"/>
            <a:chExt cx="570300" cy="1135235"/>
          </a:xfrm>
        </p:grpSpPr>
        <p:sp>
          <p:nvSpPr>
            <p:cNvPr id="276" name="Google Shape;276;p29"/>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9"/>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9"/>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9"/>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0" name="Google Shape;280;p29"/>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281" name="Google Shape;281;p29"/>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29"/>
          <p:cNvGrpSpPr/>
          <p:nvPr/>
        </p:nvGrpSpPr>
        <p:grpSpPr>
          <a:xfrm>
            <a:off x="7564804" y="3443361"/>
            <a:ext cx="455496" cy="692277"/>
            <a:chOff x="7384375" y="3728000"/>
            <a:chExt cx="498900" cy="758244"/>
          </a:xfrm>
        </p:grpSpPr>
        <p:sp>
          <p:nvSpPr>
            <p:cNvPr id="283" name="Google Shape;283;p29"/>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9"/>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9"/>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9"/>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29"/>
          <p:cNvGrpSpPr/>
          <p:nvPr/>
        </p:nvGrpSpPr>
        <p:grpSpPr>
          <a:xfrm>
            <a:off x="7564836" y="3561758"/>
            <a:ext cx="478081" cy="462776"/>
            <a:chOff x="7384385" y="3857442"/>
            <a:chExt cx="523637" cy="506874"/>
          </a:xfrm>
        </p:grpSpPr>
        <p:sp>
          <p:nvSpPr>
            <p:cNvPr id="288" name="Google Shape;288;p29"/>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29"/>
            <p:cNvGrpSpPr/>
            <p:nvPr/>
          </p:nvGrpSpPr>
          <p:grpSpPr>
            <a:xfrm>
              <a:off x="7384385" y="3857442"/>
              <a:ext cx="523637" cy="498900"/>
              <a:chOff x="7384385" y="3857442"/>
              <a:chExt cx="523637" cy="498900"/>
            </a:xfrm>
          </p:grpSpPr>
          <p:sp>
            <p:nvSpPr>
              <p:cNvPr id="290" name="Google Shape;290;p29"/>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9"/>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292" name="Google Shape;292;p29"/>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293" name="Google Shape;293;p29"/>
          <p:cNvGrpSpPr/>
          <p:nvPr/>
        </p:nvGrpSpPr>
        <p:grpSpPr>
          <a:xfrm>
            <a:off x="8110843" y="3443361"/>
            <a:ext cx="435785" cy="692277"/>
            <a:chOff x="7982421" y="3727763"/>
            <a:chExt cx="477311" cy="758244"/>
          </a:xfrm>
        </p:grpSpPr>
        <p:sp>
          <p:nvSpPr>
            <p:cNvPr id="294" name="Google Shape;294;p29"/>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9"/>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9"/>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2" name="Google Shape;302;p29"/>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Scope Definition</a:t>
            </a:r>
            <a:endParaRPr/>
          </a:p>
        </p:txBody>
      </p:sp>
      <p:sp>
        <p:nvSpPr>
          <p:cNvPr id="142" name="Google Shape;142;p14"/>
          <p:cNvSpPr txBox="1"/>
          <p:nvPr>
            <p:ph idx="1" type="body"/>
          </p:nvPr>
        </p:nvSpPr>
        <p:spPr>
          <a:xfrm>
            <a:off x="774975" y="19304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The ongoing proliferation of restaurants in and outside Dhaka demands a systematic information management where customers can find a sorted view of their preferred items and restaurants. </a:t>
            </a:r>
            <a:endParaRPr sz="1400"/>
          </a:p>
          <a:p>
            <a:pPr indent="0" lvl="0" marL="0" rtl="0" algn="l">
              <a:spcBef>
                <a:spcPts val="1600"/>
              </a:spcBef>
              <a:spcAft>
                <a:spcPts val="1600"/>
              </a:spcAft>
              <a:buNone/>
            </a:pPr>
            <a:r>
              <a:rPr lang="en-GB" sz="1400"/>
              <a:t>Social Media enables customers to receive offers and review items but they are scattered in lots of pages. Hence provides no easy way for customers to deal with.</a:t>
            </a:r>
            <a:endParaRPr sz="1400"/>
          </a:p>
        </p:txBody>
      </p:sp>
      <p:pic>
        <p:nvPicPr>
          <p:cNvPr id="143" name="Google Shape;143;p14"/>
          <p:cNvPicPr preferRelativeResize="0"/>
          <p:nvPr/>
        </p:nvPicPr>
        <p:blipFill>
          <a:blip r:embed="rId3">
            <a:alphaModFix/>
          </a:blip>
          <a:stretch>
            <a:fillRect/>
          </a:stretch>
        </p:blipFill>
        <p:spPr>
          <a:xfrm>
            <a:off x="6873413" y="0"/>
            <a:ext cx="2096587" cy="175625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i="1" lang="en-GB" sz="1800">
                <a:latin typeface="Pacifico"/>
                <a:ea typeface="Pacifico"/>
                <a:cs typeface="Pacifico"/>
                <a:sym typeface="Pacifico"/>
              </a:rPr>
              <a:t>From the customer's point of view</a:t>
            </a:r>
            <a:endParaRPr i="1" sz="1800">
              <a:latin typeface="Pacifico"/>
              <a:ea typeface="Pacifico"/>
              <a:cs typeface="Pacifico"/>
              <a:sym typeface="Pacifico"/>
            </a:endParaRPr>
          </a:p>
        </p:txBody>
      </p:sp>
      <p:sp>
        <p:nvSpPr>
          <p:cNvPr id="149" name="Google Shape;149;p1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GB" sz="1400"/>
              <a:t>  Look for restaurants nearby</a:t>
            </a:r>
            <a:endParaRPr sz="1400"/>
          </a:p>
          <a:p>
            <a:pPr indent="-317500" lvl="0" marL="457200" rtl="0" algn="l">
              <a:lnSpc>
                <a:spcPct val="200000"/>
              </a:lnSpc>
              <a:spcBef>
                <a:spcPts val="0"/>
              </a:spcBef>
              <a:spcAft>
                <a:spcPts val="0"/>
              </a:spcAft>
              <a:buSzPts val="1400"/>
              <a:buChar char="❏"/>
            </a:pPr>
            <a:r>
              <a:rPr lang="en-GB" sz="1400"/>
              <a:t>  Look for offers for favorite items.</a:t>
            </a:r>
            <a:endParaRPr sz="1400"/>
          </a:p>
          <a:p>
            <a:pPr indent="-317500" lvl="0" marL="457200" rtl="0" algn="l">
              <a:lnSpc>
                <a:spcPct val="200000"/>
              </a:lnSpc>
              <a:spcBef>
                <a:spcPts val="0"/>
              </a:spcBef>
              <a:spcAft>
                <a:spcPts val="0"/>
              </a:spcAft>
              <a:buSzPts val="1400"/>
              <a:buChar char="❏"/>
            </a:pPr>
            <a:r>
              <a:rPr lang="en-GB" sz="1400"/>
              <a:t> Check items in various restaurants easily in an organized way </a:t>
            </a:r>
            <a:endParaRPr sz="1400"/>
          </a:p>
          <a:p>
            <a:pPr indent="-317500" lvl="0" marL="457200" rtl="0" algn="l">
              <a:lnSpc>
                <a:spcPct val="200000"/>
              </a:lnSpc>
              <a:spcBef>
                <a:spcPts val="0"/>
              </a:spcBef>
              <a:spcAft>
                <a:spcPts val="0"/>
              </a:spcAft>
              <a:buSzPts val="1400"/>
              <a:buChar char="❏"/>
            </a:pPr>
            <a:r>
              <a:rPr lang="en-GB" sz="1400"/>
              <a:t> Like to see and share reviews on various items in various restaurants</a:t>
            </a:r>
            <a:endParaRPr sz="1400"/>
          </a:p>
          <a:p>
            <a:pPr indent="-317500" lvl="0" marL="457200" rtl="0" algn="l">
              <a:lnSpc>
                <a:spcPct val="200000"/>
              </a:lnSpc>
              <a:spcBef>
                <a:spcPts val="0"/>
              </a:spcBef>
              <a:spcAft>
                <a:spcPts val="0"/>
              </a:spcAft>
              <a:buSzPts val="1400"/>
              <a:buChar char="❏"/>
            </a:pPr>
            <a:r>
              <a:rPr lang="en-GB" sz="1400"/>
              <a:t> Like to get recommendations of items and restaurants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i="1" lang="en-GB" sz="1800">
                <a:latin typeface="Pacifico"/>
                <a:ea typeface="Pacifico"/>
                <a:cs typeface="Pacifico"/>
                <a:sym typeface="Pacifico"/>
              </a:rPr>
              <a:t>From the restaurant's point of view</a:t>
            </a:r>
            <a:endParaRPr i="1" sz="1800">
              <a:latin typeface="Pacifico"/>
              <a:ea typeface="Pacifico"/>
              <a:cs typeface="Pacifico"/>
              <a:sym typeface="Pacifico"/>
            </a:endParaRPr>
          </a:p>
        </p:txBody>
      </p:sp>
      <p:sp>
        <p:nvSpPr>
          <p:cNvPr id="155" name="Google Shape;155;p1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GB" sz="1400"/>
              <a:t>  Need to advertise their products</a:t>
            </a:r>
            <a:endParaRPr sz="1400"/>
          </a:p>
          <a:p>
            <a:pPr indent="-317500" lvl="0" marL="457200" rtl="0" algn="l">
              <a:lnSpc>
                <a:spcPct val="200000"/>
              </a:lnSpc>
              <a:spcBef>
                <a:spcPts val="0"/>
              </a:spcBef>
              <a:spcAft>
                <a:spcPts val="0"/>
              </a:spcAft>
              <a:buSzPts val="1400"/>
              <a:buChar char="❏"/>
            </a:pPr>
            <a:r>
              <a:rPr lang="en-GB" sz="1400"/>
              <a:t>  Spread out their special offers among customers</a:t>
            </a:r>
            <a:endParaRPr sz="1400"/>
          </a:p>
          <a:p>
            <a:pPr indent="0" lvl="0" marL="0" rtl="0" algn="l">
              <a:spcBef>
                <a:spcPts val="1600"/>
              </a:spcBef>
              <a:spcAft>
                <a:spcPts val="0"/>
              </a:spcAft>
              <a:buClr>
                <a:srgbClr val="000000"/>
              </a:buClr>
              <a:buSzPts val="1100"/>
              <a:buFont typeface="Arial"/>
              <a:buNone/>
            </a:pPr>
            <a:r>
              <a:rPr b="1" lang="en-GB" sz="2000"/>
              <a:t>What else does a better advertisement other than a website? </a:t>
            </a:r>
            <a:r>
              <a:rPr lang="en-GB" sz="1400"/>
              <a:t> </a:t>
            </a:r>
            <a:endParaRPr sz="1400"/>
          </a:p>
          <a:p>
            <a:pPr indent="0" lvl="0" marL="457200" rtl="0" algn="l">
              <a:lnSpc>
                <a:spcPct val="200000"/>
              </a:lnSpc>
              <a:spcBef>
                <a:spcPts val="1600"/>
              </a:spcBef>
              <a:spcAft>
                <a:spcPts val="1600"/>
              </a:spcAft>
              <a:buNone/>
            </a:pPr>
            <a:r>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17"/>
          <p:cNvSpPr txBox="1"/>
          <p:nvPr>
            <p:ph idx="1" type="body"/>
          </p:nvPr>
        </p:nvSpPr>
        <p:spPr>
          <a:xfrm>
            <a:off x="1239425" y="841825"/>
            <a:ext cx="7038900" cy="259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2400"/>
              <a:t>B</a:t>
            </a:r>
            <a:r>
              <a:rPr lang="en-GB" sz="1400"/>
              <a:t>ut it becomes both costly and arduous for a restaurant to maintain their own website.</a:t>
            </a:r>
            <a:endParaRPr sz="1400"/>
          </a:p>
          <a:p>
            <a:pPr indent="0" lvl="0" marL="0" rtl="0" algn="l">
              <a:spcBef>
                <a:spcPts val="1600"/>
              </a:spcBef>
              <a:spcAft>
                <a:spcPts val="0"/>
              </a:spcAft>
              <a:buClr>
                <a:srgbClr val="000000"/>
              </a:buClr>
              <a:buSzPts val="1100"/>
              <a:buFont typeface="Arial"/>
              <a:buNone/>
            </a:pPr>
            <a:r>
              <a:rPr lang="en-GB" sz="1400"/>
              <a:t>Again so many restaurants are there. So it would not be so easy for restaurant authorities to spread out their business with their website. </a:t>
            </a:r>
            <a:endParaRPr sz="1400"/>
          </a:p>
          <a:p>
            <a:pPr indent="0" lvl="0" marL="0" rtl="0" algn="l">
              <a:spcBef>
                <a:spcPts val="1600"/>
              </a:spcBef>
              <a:spcAft>
                <a:spcPts val="1600"/>
              </a:spcAft>
              <a:buNone/>
            </a:pPr>
            <a:r>
              <a:rPr lang="en-GB" sz="1400"/>
              <a:t> There comes our system. This enables a restaurant to host and manage all their information in our system. Also, using our system they will be able to provide home delivery services to customers. This will create an open market for competition. </a:t>
            </a:r>
            <a:endParaRPr/>
          </a:p>
        </p:txBody>
      </p:sp>
      <p:pic>
        <p:nvPicPr>
          <p:cNvPr id="161" name="Google Shape;161;p17"/>
          <p:cNvPicPr preferRelativeResize="0"/>
          <p:nvPr/>
        </p:nvPicPr>
        <p:blipFill>
          <a:blip r:embed="rId3">
            <a:alphaModFix/>
          </a:blip>
          <a:stretch>
            <a:fillRect/>
          </a:stretch>
        </p:blipFill>
        <p:spPr>
          <a:xfrm>
            <a:off x="6606000" y="3286050"/>
            <a:ext cx="2318300" cy="1729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773100" y="103925"/>
            <a:ext cx="67434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Customer</a:t>
            </a:r>
            <a:r>
              <a:rPr lang="en-GB">
                <a:solidFill>
                  <a:srgbClr val="FFFFFF"/>
                </a:solidFill>
              </a:rPr>
              <a:t>’s Activity Flow Chart</a:t>
            </a:r>
            <a:endParaRPr/>
          </a:p>
        </p:txBody>
      </p:sp>
      <p:grpSp>
        <p:nvGrpSpPr>
          <p:cNvPr id="167" name="Google Shape;167;p18"/>
          <p:cNvGrpSpPr/>
          <p:nvPr/>
        </p:nvGrpSpPr>
        <p:grpSpPr>
          <a:xfrm>
            <a:off x="2782401" y="891450"/>
            <a:ext cx="3212667" cy="3175200"/>
            <a:chOff x="2820225" y="891450"/>
            <a:chExt cx="3175200" cy="3175200"/>
          </a:xfrm>
        </p:grpSpPr>
        <p:sp>
          <p:nvSpPr>
            <p:cNvPr id="168" name="Google Shape;168;p18"/>
            <p:cNvSpPr/>
            <p:nvPr/>
          </p:nvSpPr>
          <p:spPr>
            <a:xfrm rot="10800000">
              <a:off x="2820225" y="891450"/>
              <a:ext cx="3175200" cy="3175200"/>
            </a:xfrm>
            <a:prstGeom prst="blockArc">
              <a:avLst>
                <a:gd fmla="val 5399801" name="adj1"/>
                <a:gd fmla="val 3012680" name="adj2"/>
                <a:gd fmla="val 6939" name="adj3"/>
              </a:avLst>
            </a:prstGeom>
            <a:solidFill>
              <a:srgbClr val="83E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8"/>
            <p:cNvSpPr/>
            <p:nvPr/>
          </p:nvSpPr>
          <p:spPr>
            <a:xfrm rot="10800000">
              <a:off x="3175023" y="1179900"/>
              <a:ext cx="450600" cy="450600"/>
            </a:xfrm>
            <a:prstGeom prst="rtTriangle">
              <a:avLst/>
            </a:prstGeom>
            <a:solidFill>
              <a:srgbClr val="83E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18"/>
          <p:cNvSpPr/>
          <p:nvPr/>
        </p:nvSpPr>
        <p:spPr>
          <a:xfrm>
            <a:off x="2724325" y="1175448"/>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Oswald"/>
                <a:ea typeface="Oswald"/>
                <a:cs typeface="Oswald"/>
                <a:sym typeface="Oswald"/>
              </a:rPr>
              <a:t>Logout</a:t>
            </a:r>
            <a:endParaRPr>
              <a:solidFill>
                <a:srgbClr val="FFFFFF"/>
              </a:solidFill>
              <a:latin typeface="Oswald"/>
              <a:ea typeface="Oswald"/>
              <a:cs typeface="Oswald"/>
              <a:sym typeface="Oswald"/>
            </a:endParaRPr>
          </a:p>
        </p:txBody>
      </p:sp>
      <p:sp>
        <p:nvSpPr>
          <p:cNvPr id="171" name="Google Shape;171;p18"/>
          <p:cNvSpPr/>
          <p:nvPr/>
        </p:nvSpPr>
        <p:spPr>
          <a:xfrm>
            <a:off x="2724325" y="3399048"/>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Oswald"/>
                <a:ea typeface="Oswald"/>
                <a:cs typeface="Oswald"/>
                <a:sym typeface="Oswald"/>
              </a:rPr>
              <a:t>Order Online</a:t>
            </a:r>
            <a:endParaRPr>
              <a:solidFill>
                <a:srgbClr val="FFFFFF"/>
              </a:solidFill>
              <a:latin typeface="Oswald"/>
              <a:ea typeface="Oswald"/>
              <a:cs typeface="Oswald"/>
              <a:sym typeface="Oswald"/>
            </a:endParaRPr>
          </a:p>
        </p:txBody>
      </p:sp>
      <p:sp>
        <p:nvSpPr>
          <p:cNvPr id="172" name="Google Shape;172;p18"/>
          <p:cNvSpPr/>
          <p:nvPr/>
        </p:nvSpPr>
        <p:spPr>
          <a:xfrm>
            <a:off x="4782325" y="3138123"/>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Oswald"/>
                <a:ea typeface="Oswald"/>
                <a:cs typeface="Oswald"/>
                <a:sym typeface="Oswald"/>
              </a:rPr>
              <a:t>Review Restaurant/Item</a:t>
            </a:r>
            <a:endParaRPr>
              <a:solidFill>
                <a:srgbClr val="FFFFFF"/>
              </a:solidFill>
              <a:latin typeface="Oswald"/>
              <a:ea typeface="Oswald"/>
              <a:cs typeface="Oswald"/>
              <a:sym typeface="Oswald"/>
            </a:endParaRPr>
          </a:p>
        </p:txBody>
      </p:sp>
      <p:sp>
        <p:nvSpPr>
          <p:cNvPr id="173" name="Google Shape;173;p18"/>
          <p:cNvSpPr/>
          <p:nvPr/>
        </p:nvSpPr>
        <p:spPr>
          <a:xfrm>
            <a:off x="5123750" y="1929823"/>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Oswald"/>
                <a:ea typeface="Oswald"/>
                <a:cs typeface="Oswald"/>
                <a:sym typeface="Oswald"/>
              </a:rPr>
              <a:t>       View Item</a:t>
            </a:r>
            <a:endParaRPr>
              <a:solidFill>
                <a:srgbClr val="FFFFFF"/>
              </a:solidFill>
              <a:latin typeface="Oswald"/>
              <a:ea typeface="Oswald"/>
              <a:cs typeface="Oswald"/>
              <a:sym typeface="Oswald"/>
            </a:endParaRPr>
          </a:p>
        </p:txBody>
      </p:sp>
      <p:sp>
        <p:nvSpPr>
          <p:cNvPr id="174" name="Google Shape;174;p18"/>
          <p:cNvSpPr/>
          <p:nvPr/>
        </p:nvSpPr>
        <p:spPr>
          <a:xfrm>
            <a:off x="4310950" y="804348"/>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Oswald"/>
                <a:ea typeface="Oswald"/>
                <a:cs typeface="Oswald"/>
                <a:sym typeface="Oswald"/>
              </a:rPr>
              <a:t>Login</a:t>
            </a:r>
            <a:endParaRPr>
              <a:solidFill>
                <a:srgbClr val="FFFFFF"/>
              </a:solidFill>
              <a:latin typeface="Oswald"/>
              <a:ea typeface="Oswald"/>
              <a:cs typeface="Oswald"/>
              <a:sym typeface="Oswald"/>
            </a:endParaRPr>
          </a:p>
        </p:txBody>
      </p:sp>
      <p:sp>
        <p:nvSpPr>
          <p:cNvPr id="175" name="Google Shape;175;p18"/>
          <p:cNvSpPr/>
          <p:nvPr/>
        </p:nvSpPr>
        <p:spPr>
          <a:xfrm>
            <a:off x="2005875" y="2244236"/>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Oswald"/>
                <a:ea typeface="Oswald"/>
                <a:cs typeface="Oswald"/>
                <a:sym typeface="Oswald"/>
              </a:rPr>
              <a:t>Select  Payment Method</a:t>
            </a:r>
            <a:endParaRPr>
              <a:solidFill>
                <a:srgbClr val="FFFFFF"/>
              </a:solidFill>
              <a:latin typeface="Oswald"/>
              <a:ea typeface="Oswald"/>
              <a:cs typeface="Oswald"/>
              <a:sym typeface="Oswa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773100" y="103925"/>
            <a:ext cx="81798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Restaurant Authority</a:t>
            </a:r>
            <a:r>
              <a:rPr lang="en-GB">
                <a:solidFill>
                  <a:srgbClr val="FFFFFF"/>
                </a:solidFill>
              </a:rPr>
              <a:t>’s Activity Flow Chart</a:t>
            </a:r>
            <a:endParaRPr/>
          </a:p>
          <a:p>
            <a:pPr indent="0" lvl="0" marL="0" rtl="0" algn="l">
              <a:spcBef>
                <a:spcPts val="0"/>
              </a:spcBef>
              <a:spcAft>
                <a:spcPts val="0"/>
              </a:spcAft>
              <a:buNone/>
            </a:pPr>
            <a:r>
              <a:t/>
            </a:r>
            <a:endParaRPr/>
          </a:p>
        </p:txBody>
      </p:sp>
      <p:grpSp>
        <p:nvGrpSpPr>
          <p:cNvPr id="181" name="Google Shape;181;p19"/>
          <p:cNvGrpSpPr/>
          <p:nvPr/>
        </p:nvGrpSpPr>
        <p:grpSpPr>
          <a:xfrm>
            <a:off x="2782401" y="891450"/>
            <a:ext cx="3212667" cy="3175200"/>
            <a:chOff x="2820225" y="891450"/>
            <a:chExt cx="3175200" cy="3175200"/>
          </a:xfrm>
        </p:grpSpPr>
        <p:sp>
          <p:nvSpPr>
            <p:cNvPr id="182" name="Google Shape;182;p19"/>
            <p:cNvSpPr/>
            <p:nvPr/>
          </p:nvSpPr>
          <p:spPr>
            <a:xfrm rot="10800000">
              <a:off x="2820225" y="891450"/>
              <a:ext cx="3175200" cy="3175200"/>
            </a:xfrm>
            <a:prstGeom prst="blockArc">
              <a:avLst>
                <a:gd fmla="val 5399801" name="adj1"/>
                <a:gd fmla="val 3012680" name="adj2"/>
                <a:gd fmla="val 6939" name="adj3"/>
              </a:avLst>
            </a:prstGeom>
            <a:solidFill>
              <a:srgbClr val="83E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rot="10800000">
              <a:off x="3175023" y="1179900"/>
              <a:ext cx="450600" cy="450600"/>
            </a:xfrm>
            <a:prstGeom prst="rtTriangle">
              <a:avLst/>
            </a:prstGeom>
            <a:solidFill>
              <a:srgbClr val="83E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19"/>
          <p:cNvSpPr/>
          <p:nvPr/>
        </p:nvSpPr>
        <p:spPr>
          <a:xfrm>
            <a:off x="2724325" y="1175448"/>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Oswald"/>
                <a:ea typeface="Oswald"/>
                <a:cs typeface="Oswald"/>
                <a:sym typeface="Oswald"/>
              </a:rPr>
              <a:t>Logout</a:t>
            </a:r>
            <a:endParaRPr>
              <a:solidFill>
                <a:srgbClr val="FFFFFF"/>
              </a:solidFill>
              <a:latin typeface="Oswald"/>
              <a:ea typeface="Oswald"/>
              <a:cs typeface="Oswald"/>
              <a:sym typeface="Oswald"/>
            </a:endParaRPr>
          </a:p>
        </p:txBody>
      </p:sp>
      <p:sp>
        <p:nvSpPr>
          <p:cNvPr id="185" name="Google Shape;185;p19"/>
          <p:cNvSpPr/>
          <p:nvPr/>
        </p:nvSpPr>
        <p:spPr>
          <a:xfrm>
            <a:off x="2220900" y="2571748"/>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Oswald"/>
                <a:ea typeface="Oswald"/>
                <a:cs typeface="Oswald"/>
                <a:sym typeface="Oswald"/>
              </a:rPr>
              <a:t>Manage Order</a:t>
            </a:r>
            <a:endParaRPr>
              <a:solidFill>
                <a:srgbClr val="FFFFFF"/>
              </a:solidFill>
              <a:latin typeface="Oswald"/>
              <a:ea typeface="Oswald"/>
              <a:cs typeface="Oswald"/>
              <a:sym typeface="Oswald"/>
            </a:endParaRPr>
          </a:p>
        </p:txBody>
      </p:sp>
      <p:sp>
        <p:nvSpPr>
          <p:cNvPr id="186" name="Google Shape;186;p19"/>
          <p:cNvSpPr/>
          <p:nvPr/>
        </p:nvSpPr>
        <p:spPr>
          <a:xfrm>
            <a:off x="4056625" y="3559048"/>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Oswald"/>
                <a:ea typeface="Oswald"/>
                <a:cs typeface="Oswald"/>
                <a:sym typeface="Oswald"/>
              </a:rPr>
              <a:t>    Make Offer</a:t>
            </a:r>
            <a:endParaRPr>
              <a:solidFill>
                <a:srgbClr val="FFFFFF"/>
              </a:solidFill>
              <a:latin typeface="Oswald"/>
              <a:ea typeface="Oswald"/>
              <a:cs typeface="Oswald"/>
              <a:sym typeface="Oswald"/>
            </a:endParaRPr>
          </a:p>
        </p:txBody>
      </p:sp>
      <p:sp>
        <p:nvSpPr>
          <p:cNvPr id="187" name="Google Shape;187;p19"/>
          <p:cNvSpPr/>
          <p:nvPr/>
        </p:nvSpPr>
        <p:spPr>
          <a:xfrm>
            <a:off x="5123750" y="1929823"/>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Oswald"/>
                <a:ea typeface="Oswald"/>
                <a:cs typeface="Oswald"/>
                <a:sym typeface="Oswald"/>
              </a:rPr>
              <a:t> Update Menu</a:t>
            </a:r>
            <a:endParaRPr>
              <a:solidFill>
                <a:srgbClr val="FFFFFF"/>
              </a:solidFill>
              <a:latin typeface="Oswald"/>
              <a:ea typeface="Oswald"/>
              <a:cs typeface="Oswald"/>
              <a:sym typeface="Oswald"/>
            </a:endParaRPr>
          </a:p>
        </p:txBody>
      </p:sp>
      <p:sp>
        <p:nvSpPr>
          <p:cNvPr id="188" name="Google Shape;188;p19"/>
          <p:cNvSpPr/>
          <p:nvPr/>
        </p:nvSpPr>
        <p:spPr>
          <a:xfrm>
            <a:off x="4310950" y="804348"/>
            <a:ext cx="1332300" cy="5076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Oswald"/>
                <a:ea typeface="Oswald"/>
                <a:cs typeface="Oswald"/>
                <a:sym typeface="Oswald"/>
              </a:rPr>
              <a:t>Login</a:t>
            </a:r>
            <a:endParaRPr>
              <a:solidFill>
                <a:srgbClr val="FFFFFF"/>
              </a:solidFill>
              <a:latin typeface="Oswald"/>
              <a:ea typeface="Oswald"/>
              <a:cs typeface="Oswald"/>
              <a:sym typeface="Oswa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0"/>
          <p:cNvSpPr txBox="1"/>
          <p:nvPr>
            <p:ph type="title"/>
          </p:nvPr>
        </p:nvSpPr>
        <p:spPr>
          <a:xfrm>
            <a:off x="1268475" y="59925"/>
            <a:ext cx="4464900" cy="68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Requirement Specification</a:t>
            </a:r>
            <a:endParaRPr/>
          </a:p>
        </p:txBody>
      </p:sp>
      <p:grpSp>
        <p:nvGrpSpPr>
          <p:cNvPr id="194" name="Google Shape;194;p20"/>
          <p:cNvGrpSpPr/>
          <p:nvPr/>
        </p:nvGrpSpPr>
        <p:grpSpPr>
          <a:xfrm>
            <a:off x="1268424" y="2804650"/>
            <a:ext cx="7294945" cy="1688866"/>
            <a:chOff x="1593000" y="2322568"/>
            <a:chExt cx="5957975" cy="643500"/>
          </a:xfrm>
        </p:grpSpPr>
        <p:sp>
          <p:nvSpPr>
            <p:cNvPr id="195" name="Google Shape;195;p20"/>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a:solidFill>
                    <a:schemeClr val="lt1"/>
                  </a:solidFill>
                  <a:latin typeface="Roboto Medium"/>
                  <a:ea typeface="Roboto Medium"/>
                  <a:cs typeface="Roboto Medium"/>
                  <a:sym typeface="Roboto Medium"/>
                </a:rPr>
                <a:t>Restaurant Authority</a:t>
              </a:r>
              <a:endParaRPr b="1" sz="1000">
                <a:solidFill>
                  <a:srgbClr val="FFFFFF"/>
                </a:solidFill>
                <a:latin typeface="Roboto"/>
                <a:ea typeface="Roboto"/>
                <a:cs typeface="Roboto"/>
                <a:sym typeface="Roboto"/>
              </a:endParaRPr>
            </a:p>
          </p:txBody>
        </p:sp>
        <p:sp>
          <p:nvSpPr>
            <p:cNvPr id="199" name="Google Shape;199;p20"/>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201" name="Google Shape;201;p20"/>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Update Restaurant Information</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Update Menu</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Manage online order</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Confirm booking</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Make new offer</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Confirm Availability</a:t>
              </a:r>
              <a:endParaRPr sz="1200">
                <a:solidFill>
                  <a:srgbClr val="A72A1E"/>
                </a:solidFill>
                <a:latin typeface="Roboto"/>
                <a:ea typeface="Roboto"/>
                <a:cs typeface="Roboto"/>
                <a:sym typeface="Roboto"/>
              </a:endParaRPr>
            </a:p>
            <a:p>
              <a:pPr indent="0" lvl="0" marL="457200" rtl="0" algn="l">
                <a:lnSpc>
                  <a:spcPct val="115000"/>
                </a:lnSpc>
                <a:spcBef>
                  <a:spcPts val="0"/>
                </a:spcBef>
                <a:spcAft>
                  <a:spcPts val="0"/>
                </a:spcAft>
                <a:buNone/>
              </a:pPr>
              <a:r>
                <a:t/>
              </a:r>
              <a:endParaRPr sz="800">
                <a:solidFill>
                  <a:srgbClr val="A72A1E"/>
                </a:solidFill>
                <a:latin typeface="Roboto"/>
                <a:ea typeface="Roboto"/>
                <a:cs typeface="Roboto"/>
                <a:sym typeface="Roboto"/>
              </a:endParaRPr>
            </a:p>
          </p:txBody>
        </p:sp>
      </p:grpSp>
      <p:grpSp>
        <p:nvGrpSpPr>
          <p:cNvPr id="202" name="Google Shape;202;p20"/>
          <p:cNvGrpSpPr/>
          <p:nvPr/>
        </p:nvGrpSpPr>
        <p:grpSpPr>
          <a:xfrm>
            <a:off x="1268424" y="1085335"/>
            <a:ext cx="7294945" cy="1688866"/>
            <a:chOff x="1593000" y="2322568"/>
            <a:chExt cx="5957975" cy="643500"/>
          </a:xfrm>
        </p:grpSpPr>
        <p:sp>
          <p:nvSpPr>
            <p:cNvPr id="203" name="Google Shape;203;p20"/>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FFFFFF"/>
                  </a:solidFill>
                  <a:latin typeface="Roboto Medium"/>
                  <a:ea typeface="Roboto Medium"/>
                  <a:cs typeface="Roboto Medium"/>
                  <a:sym typeface="Roboto Medium"/>
                </a:rPr>
                <a:t>Customer</a:t>
              </a:r>
              <a:endParaRPr>
                <a:solidFill>
                  <a:srgbClr val="FFFFFF"/>
                </a:solidFill>
                <a:latin typeface="Roboto"/>
                <a:ea typeface="Roboto"/>
                <a:cs typeface="Roboto"/>
                <a:sym typeface="Roboto"/>
              </a:endParaRPr>
            </a:p>
          </p:txBody>
        </p:sp>
        <p:sp>
          <p:nvSpPr>
            <p:cNvPr id="207" name="Google Shape;207;p20"/>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209" name="Google Shape;209;p20"/>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View item</a:t>
              </a:r>
              <a:r>
                <a:rPr lang="en-GB" sz="1200">
                  <a:solidFill>
                    <a:srgbClr val="A72A1E"/>
                  </a:solidFill>
                  <a:latin typeface="Roboto"/>
                  <a:ea typeface="Roboto"/>
                  <a:cs typeface="Roboto"/>
                  <a:sym typeface="Roboto"/>
                </a:rPr>
                <a:t> </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Search restaurant</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Order food online</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Book restaurant</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Review item</a:t>
              </a:r>
              <a:endParaRPr sz="1200">
                <a:solidFill>
                  <a:srgbClr val="A72A1E"/>
                </a:solidFill>
                <a:latin typeface="Roboto"/>
                <a:ea typeface="Roboto"/>
                <a:cs typeface="Roboto"/>
                <a:sym typeface="Roboto"/>
              </a:endParaRPr>
            </a:p>
            <a:p>
              <a:pPr indent="-304800" lvl="0" marL="457200" rtl="0" algn="l">
                <a:lnSpc>
                  <a:spcPct val="115000"/>
                </a:lnSpc>
                <a:spcBef>
                  <a:spcPts val="0"/>
                </a:spcBef>
                <a:spcAft>
                  <a:spcPts val="0"/>
                </a:spcAft>
                <a:buClr>
                  <a:srgbClr val="A72A1E"/>
                </a:buClr>
                <a:buSzPts val="1200"/>
                <a:buFont typeface="Roboto"/>
                <a:buChar char="●"/>
              </a:pPr>
              <a:r>
                <a:rPr lang="en-GB" sz="1200">
                  <a:solidFill>
                    <a:srgbClr val="A72A1E"/>
                  </a:solidFill>
                  <a:latin typeface="Roboto"/>
                  <a:ea typeface="Roboto"/>
                  <a:cs typeface="Roboto"/>
                  <a:sym typeface="Roboto"/>
                </a:rPr>
                <a:t>Apply Promo in payment</a:t>
              </a:r>
              <a:endParaRPr sz="1200">
                <a:solidFill>
                  <a:srgbClr val="A72A1E"/>
                </a:solidFill>
                <a:latin typeface="Roboto"/>
                <a:ea typeface="Roboto"/>
                <a:cs typeface="Roboto"/>
                <a:sym typeface="Roboto"/>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1"/>
          <p:cNvSpPr txBox="1"/>
          <p:nvPr>
            <p:ph type="title"/>
          </p:nvPr>
        </p:nvSpPr>
        <p:spPr>
          <a:xfrm>
            <a:off x="2475550" y="1915350"/>
            <a:ext cx="4720200" cy="131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Use Case Diagrams</a:t>
            </a:r>
            <a:endParaRPr sz="3000"/>
          </a:p>
          <a:p>
            <a:pPr indent="0" lvl="0" marL="0" rtl="0" algn="l">
              <a:spcBef>
                <a:spcPts val="0"/>
              </a:spcBef>
              <a:spcAft>
                <a:spcPts val="0"/>
              </a:spcAft>
              <a:buNone/>
            </a:pPr>
            <a:r>
              <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